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57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  <a:srgbClr val="FDCC6B"/>
    <a:srgbClr val="FFD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8"/>
    <p:restoredTop sz="94663"/>
  </p:normalViewPr>
  <p:slideViewPr>
    <p:cSldViewPr snapToGrid="0">
      <p:cViewPr>
        <p:scale>
          <a:sx n="116" d="100"/>
          <a:sy n="116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132EC-55D7-4A75-936D-7FA43CC884E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48A6-DD9B-4C41-A10A-B229D4D6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6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96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63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6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BA61-B21B-96F5-CB74-00883FE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02155-693D-F3B3-F4FD-B5524DEEA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BE7-0DDA-0990-75F6-14064745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2AC8-3E3D-1E1E-E217-B4A55B6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9790-E680-F7EA-0C46-DBAAFFD6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3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6D88-B3A2-AAE0-0CB3-56B758A6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7614C-7C32-1D8E-199E-E3FD19D88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F5CF-D180-2C6E-BB35-4501912A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40D1-9819-962A-8B89-E13C0E2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4A61-4B0B-39F3-1F0D-501A4C2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00648-02AE-D826-856A-B5CFB006A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C8A3C-EFB4-EA5A-7269-9B39D8C90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6930-9092-7867-E5BC-66DC7CD6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4982-A427-2E62-C395-2CC7B0DD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71A6-2DEA-13A3-632F-BC447F91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3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8F4-6504-86E3-5A18-DBB5B397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3606-C3F8-180F-811B-43034EDE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48B3-0567-DDCC-2F0F-CE40F266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36FE-6C0B-8E89-75AB-0CF81F46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AF08-2632-8BCA-E735-85E03637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C796-3301-4E92-118B-0D10B7B3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8949C-252B-4B9F-C130-BA0DD82F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00E0-248E-E673-03C3-5B31FA2A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8ADF-5B8D-F9FA-53ED-52C42469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DAB4-70CE-9DED-B6CE-C0788604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CB8-62AA-747E-AE38-C444119D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390C-288A-7DD8-107E-2ADCED3BF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4B16C-B651-3F09-96E4-49EA1CC1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70B69-F392-7DC2-B2C9-AE76C00C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409A-E5B7-36F0-CBAF-FCFDE9B2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B371-AD93-19BF-4663-BAADED9B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E895-C3DD-07EA-1586-99575552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560D-AE97-BD36-9908-27ABD6EC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0644A-EAB7-9085-8238-9E5BA4F3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1F4C3-DA95-7457-1224-4ECBC2D31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45A89-626C-BAED-4451-7DFE14C02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00C64-6E4F-6886-0C46-59E62705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13A63-A8C3-141A-EF9F-3A8E32B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0C3E4-68A4-70AF-A069-A40E964E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8BE9-3AB8-0280-FBE2-E6127E10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07A52-D00A-4CC8-BFD3-63290125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3ADAC-1C78-F742-681F-9AA52865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94509-B3FF-103F-92B0-E2800F0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9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0FACC-8472-3DAE-DD04-9CBD469C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5FB6A-C665-9843-750C-5B1663C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5E0D-5CC3-FF5C-4B5C-FEC628BD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1C29-F8F0-F753-CDCB-25DC3E7D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720B-8C01-83A5-D654-D75B8621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53BA2-24B7-E50D-4998-9ED693054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7F284-77B8-B4CC-6F9B-FF8794EA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9064-7BA7-00D6-F2C1-A0C0F0E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842C-0FDF-E14B-641F-C3CC2F2F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E66-A770-63E3-F303-4C039919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495E-24A1-7136-A0BC-5B3F9211D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B6451-E796-F3E7-5620-3D925B844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7106-6B43-7459-1F4E-C39494F8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D6ED-EFE4-C1A9-ECF1-E82594B5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93A9-B334-B81F-3667-CE8D2DD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C40A5-07BB-A32A-74F5-6156460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602C1-191F-F5F4-8F9F-0C13086F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17A1-637C-BBD4-0AC3-975645157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19D84-A1B9-4C2B-A737-D1557E36CDEB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6CFD-C71E-D061-6CAF-DB936D86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5D6BC-AC76-2454-DB26-A0AC70ED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048D1-1478-4337-3368-CFB52828E9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48641-970D-467A-DEE6-81BF8575E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7A0019"/>
                </a:solidFill>
              </a:rPr>
              <a:t>Emerging Technologies and Transit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068D0-E192-5ABA-7101-7A3FDA7752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Hannah </a:t>
            </a:r>
            <a:r>
              <a:rPr lang="en-US" b="1" dirty="0" err="1"/>
              <a:t>DeBruin</a:t>
            </a:r>
            <a:endParaRPr lang="en-US" b="1" dirty="0"/>
          </a:p>
          <a:p>
            <a:r>
              <a:rPr lang="en-US" b="1" dirty="0"/>
              <a:t>Weekly Meeting: Transit Data Subgroup</a:t>
            </a:r>
          </a:p>
          <a:p>
            <a:r>
              <a:rPr lang="en-US" b="1" dirty="0"/>
              <a:t>9/21/22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07B8B7-366F-1734-2F41-52E26E51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698" y="5901848"/>
            <a:ext cx="1554302" cy="8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34AE-69C1-41C3-0C17-F245B657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23" y="655775"/>
            <a:ext cx="6286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90EEE-1C43-A79F-4989-8787D58A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51" y="1429428"/>
            <a:ext cx="6649528" cy="46239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Interactions between transit and new tech:</a:t>
            </a:r>
          </a:p>
          <a:p>
            <a:r>
              <a:rPr lang="en-US" dirty="0"/>
              <a:t>Ridership (mode choice)</a:t>
            </a:r>
          </a:p>
          <a:p>
            <a:r>
              <a:rPr lang="en-US" dirty="0"/>
              <a:t>Efficiency of transit operations (optimization, congestion of road network)</a:t>
            </a:r>
          </a:p>
          <a:p>
            <a:r>
              <a:rPr lang="en-US" dirty="0"/>
              <a:t>Funding (could tax revenue be generated from new tech?)</a:t>
            </a:r>
          </a:p>
          <a:p>
            <a:r>
              <a:rPr lang="en-US" dirty="0"/>
              <a:t>Land development patterns (could this technology contribute to sprawl?)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Network Positives/Concerns:</a:t>
            </a:r>
          </a:p>
          <a:p>
            <a:r>
              <a:rPr lang="en-US" dirty="0"/>
              <a:t>Comfort/safety</a:t>
            </a:r>
          </a:p>
          <a:p>
            <a:r>
              <a:rPr lang="en-US" dirty="0"/>
              <a:t>Environmental externalities (air quality, noise pollution, public health)</a:t>
            </a:r>
          </a:p>
          <a:p>
            <a:r>
              <a:rPr lang="en-US" dirty="0"/>
              <a:t>Serving mobility needs (peak, off-peak commutes, discretionary travel)</a:t>
            </a:r>
          </a:p>
          <a:p>
            <a:r>
              <a:rPr lang="en-US" dirty="0"/>
              <a:t>Operating costs (less drivers, cheaper fuel,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B7CE0-9407-480E-3315-6732D408E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729" y="1299944"/>
            <a:ext cx="4451611" cy="4148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3056AE-21A3-10ED-3AF1-B288AFB729A4}"/>
              </a:ext>
            </a:extLst>
          </p:cNvPr>
          <p:cNvSpPr txBox="1"/>
          <p:nvPr/>
        </p:nvSpPr>
        <p:spPr>
          <a:xfrm>
            <a:off x="8461986" y="5449965"/>
            <a:ext cx="250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DOT Strategic Goals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Overview of Considerations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(9/21/2022)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0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CB3A0A-BA6D-A5D4-583C-FE56BBEC5E7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88055-E26A-5DDF-952B-763FA2D64B8E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4170C7-CABE-CF05-BED3-31C10DE028D6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Electrification Complimenting Transit (Opportunities)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A367B-539D-47A7-23BF-34FC3A46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F7A983-7770-7E5F-036D-4B4D1E629941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(9/21/2022)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61855B-0381-DC54-0324-7C3FF4581940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343BC2-D84B-F949-2EF0-ED2946AB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65FF2-7DB3-8B66-2715-EF34F83F1103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CBE8E2-DFC8-51EB-CEF2-63BDEB867991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031737-729F-A277-FC99-D8F16AB06AFD}"/>
              </a:ext>
            </a:extLst>
          </p:cNvPr>
          <p:cNvSpPr txBox="1"/>
          <p:nvPr/>
        </p:nvSpPr>
        <p:spPr>
          <a:xfrm>
            <a:off x="318052" y="1364974"/>
            <a:ext cx="74228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Fleet electrification – feasibility? Benefits? State of practice?? Policy incentives?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Vehicle range, charging, and route 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Fleet replacement timeline planning (Metro Transit released a zero-emissions bus transition plan in February 2022, see figure to the right)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Generally lower operating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Less local noise pollution, air pollution contributed from transit (which contributes a small amount anyway)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DE273F-93BE-C0E0-7C63-4B6E3B915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69" y="1034649"/>
            <a:ext cx="4233510" cy="521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4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CB3A0A-BA6D-A5D4-583C-FE56BBEC5E7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88055-E26A-5DDF-952B-763FA2D64B8E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4170C7-CABE-CF05-BED3-31C10DE028D6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FTA Research Interests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A367B-539D-47A7-23BF-34FC3A46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F7A983-7770-7E5F-036D-4B4D1E629941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(9/21/2022)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61855B-0381-DC54-0324-7C3FF4581940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343BC2-D84B-F949-2EF0-ED2946AB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65FF2-7DB3-8B66-2715-EF34F83F1103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CBE8E2-DFC8-51EB-CEF2-63BDEB867991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88EEE1-F104-3CA5-EAAA-206CB1105A70}"/>
              </a:ext>
            </a:extLst>
          </p:cNvPr>
          <p:cNvSpPr txBox="1"/>
          <p:nvPr/>
        </p:nvSpPr>
        <p:spPr>
          <a:xfrm>
            <a:off x="318052" y="1364974"/>
            <a:ext cx="74228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Accelerating Innovative Mobility (AIM)</a:t>
            </a:r>
          </a:p>
          <a:p>
            <a:pPr lvl="1"/>
            <a:r>
              <a:rPr lang="en-US" sz="1200" dirty="0"/>
              <a:t>“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The primary objectives of AIM are to: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Foster innovative transit technologies, practices and solutions that advance the state of practice for public transportation in the U.S.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Leverage private sector investments in mobility for the benefit of transit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Ensure innovative technologies and practices permit interoperability across systems and modes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Share results of innovative mobility solutions with the transit industry and stakeholders”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 Mobility Innovation </a:t>
            </a:r>
          </a:p>
          <a:p>
            <a:pPr lvl="1"/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“The primary objectives of IMI are to: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Enhance transit industry preparedness for IMI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Assist the transit industry to develop the ability to integrate IMI practices with existing public transit service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Validate the technical and institutional feasibility of IMI business models, and document IMI best practices that may emerge from the demonstrations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Measure the impacts of IMI on travelers and transportation systems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Examine relevant public sector and Federal requirements, regulations, and policies that may support or hamper the public transit sector’s adoption of IMI”</a:t>
            </a:r>
          </a:p>
          <a:p>
            <a:pPr lvl="1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BB0A46-276F-F662-2317-2E2B564A2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192" y="1828800"/>
            <a:ext cx="2590800" cy="99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9E84E7-A82A-82E7-367C-3B60F1A73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219" y="3217287"/>
            <a:ext cx="2459773" cy="1642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609A41-66D6-B03D-AC7D-18B6F8501AA5}"/>
              </a:ext>
            </a:extLst>
          </p:cNvPr>
          <p:cNvSpPr txBox="1"/>
          <p:nvPr/>
        </p:nvSpPr>
        <p:spPr>
          <a:xfrm>
            <a:off x="1711643" y="4930490"/>
            <a:ext cx="618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=GBuOhT2eyRc</a:t>
            </a:r>
          </a:p>
        </p:txBody>
      </p:sp>
    </p:spTree>
    <p:extLst>
      <p:ext uri="{BB962C8B-B14F-4D97-AF65-F5344CB8AC3E}">
        <p14:creationId xmlns:p14="http://schemas.microsoft.com/office/powerpoint/2010/main" val="233725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CB3A0A-BA6D-A5D4-583C-FE56BBEC5E7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88055-E26A-5DDF-952B-763FA2D64B8E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4170C7-CABE-CF05-BED3-31C10DE028D6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Shared Use Mobility Center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A367B-539D-47A7-23BF-34FC3A46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F7A983-7770-7E5F-036D-4B4D1E629941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(9/21/2022)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61855B-0381-DC54-0324-7C3FF4581940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343BC2-D84B-F949-2EF0-ED2946AB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65FF2-7DB3-8B66-2715-EF34F83F1103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CBE8E2-DFC8-51EB-CEF2-63BDEB867991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031737-729F-A277-FC99-D8F16AB06AFD}"/>
              </a:ext>
            </a:extLst>
          </p:cNvPr>
          <p:cNvSpPr txBox="1"/>
          <p:nvPr/>
        </p:nvSpPr>
        <p:spPr>
          <a:xfrm>
            <a:off x="318052" y="1364973"/>
            <a:ext cx="3458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Hub for guidance, case studies, and educational modules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Autonomous transit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Mobility on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Micromobility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Multimodal integrated payment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1E7156-8D4F-8BC5-8092-44607189E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93" y="1166507"/>
            <a:ext cx="8415307" cy="511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CB3A0A-BA6D-A5D4-583C-FE56BBEC5E7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88055-E26A-5DDF-952B-763FA2D64B8E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4170C7-CABE-CF05-BED3-31C10DE028D6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Autonomous Transit Vehicles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A367B-539D-47A7-23BF-34FC3A46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F7A983-7770-7E5F-036D-4B4D1E629941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(9/21/2022)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61855B-0381-DC54-0324-7C3FF4581940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343BC2-D84B-F949-2EF0-ED2946AB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65FF2-7DB3-8B66-2715-EF34F83F1103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CBE8E2-DFC8-51EB-CEF2-63BDEB867991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6028C-E35E-0282-4212-AAE15BBA4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0" y="1095858"/>
            <a:ext cx="4855099" cy="44079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00CD3D-E053-976C-ADDE-F500D47C5EE3}"/>
              </a:ext>
            </a:extLst>
          </p:cNvPr>
          <p:cNvSpPr txBox="1"/>
          <p:nvPr/>
        </p:nvSpPr>
        <p:spPr>
          <a:xfrm>
            <a:off x="217170" y="5614737"/>
            <a:ext cx="611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www.firstsav.com</a:t>
            </a:r>
            <a:r>
              <a:rPr lang="en-US" dirty="0"/>
              <a:t>/projects/</a:t>
            </a:r>
            <a:r>
              <a:rPr lang="en-US" dirty="0" err="1"/>
              <a:t>mndot-rochester-minnesota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967A13-0C25-5A25-08B2-849764071C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8672"/>
            <a:ext cx="5614540" cy="32865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B4FE4A-504F-AC50-796C-45EAECFE7448}"/>
              </a:ext>
            </a:extLst>
          </p:cNvPr>
          <p:cNvSpPr txBox="1"/>
          <p:nvPr/>
        </p:nvSpPr>
        <p:spPr>
          <a:xfrm>
            <a:off x="6096000" y="4722331"/>
            <a:ext cx="61893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www.metro-magazine.com</a:t>
            </a:r>
            <a:r>
              <a:rPr lang="en-US" sz="1050" dirty="0"/>
              <a:t>/10154922/autonomous-vehicles-in-public-transit-today-and-in-the-future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6F042C-0FCA-35AD-935D-722A7B0D887A}"/>
              </a:ext>
            </a:extLst>
          </p:cNvPr>
          <p:cNvSpPr txBox="1"/>
          <p:nvPr/>
        </p:nvSpPr>
        <p:spPr>
          <a:xfrm>
            <a:off x="6716453" y="1178407"/>
            <a:ext cx="471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Transit Authorities in Florida – AV Shuttles</a:t>
            </a:r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1E36A87F-BF41-F395-48EF-14E75A239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30" y="4996850"/>
            <a:ext cx="5775766" cy="115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9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CB3A0A-BA6D-A5D4-583C-FE56BBEC5E7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88055-E26A-5DDF-952B-763FA2D64B8E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4170C7-CABE-CF05-BED3-31C10DE028D6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Electric Vehicle Carsharing in MN!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A367B-539D-47A7-23BF-34FC3A46E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F7A983-7770-7E5F-036D-4B4D1E629941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(9/21/2022)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61855B-0381-DC54-0324-7C3FF4581940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343BC2-D84B-F949-2EF0-ED2946AB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D65FF2-7DB3-8B66-2715-EF34F83F1103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CBE8E2-DFC8-51EB-CEF2-63BDEB867991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322A72-754A-71D4-CAC3-0376F918FB50}"/>
              </a:ext>
            </a:extLst>
          </p:cNvPr>
          <p:cNvSpPr txBox="1"/>
          <p:nvPr/>
        </p:nvSpPr>
        <p:spPr>
          <a:xfrm>
            <a:off x="251460" y="5844968"/>
            <a:ext cx="618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eviecarshare.com</a:t>
            </a:r>
            <a:r>
              <a:rPr lang="en-US" dirty="0"/>
              <a:t>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89061A-8230-AD75-7224-6EA6B610E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036837"/>
            <a:ext cx="7772400" cy="4784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35BBC4-AA93-723C-42FA-FE151F63B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97585"/>
            <a:ext cx="5871210" cy="30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31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485</Words>
  <Application>Microsoft Macintosh PowerPoint</Application>
  <PresentationFormat>Widescreen</PresentationFormat>
  <Paragraphs>73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Open Sans</vt:lpstr>
      <vt:lpstr>Office Theme</vt:lpstr>
      <vt:lpstr>Emerging Technologies and Transit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PEV Equity, Public Charging, &amp; Justice40 Initiative</dc:title>
  <dc:creator>Hannah Debruin</dc:creator>
  <cp:lastModifiedBy>Hannah Debruin</cp:lastModifiedBy>
  <cp:revision>63</cp:revision>
  <dcterms:created xsi:type="dcterms:W3CDTF">2022-09-13T16:54:18Z</dcterms:created>
  <dcterms:modified xsi:type="dcterms:W3CDTF">2022-09-21T13:58:43Z</dcterms:modified>
</cp:coreProperties>
</file>